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581" r:id="rId2"/>
    <p:sldId id="578" r:id="rId3"/>
    <p:sldId id="459" r:id="rId4"/>
    <p:sldId id="501" r:id="rId5"/>
    <p:sldId id="585" r:id="rId6"/>
    <p:sldId id="515" r:id="rId7"/>
    <p:sldId id="589" r:id="rId8"/>
    <p:sldId id="590" r:id="rId9"/>
    <p:sldId id="591" r:id="rId10"/>
    <p:sldId id="592" r:id="rId11"/>
    <p:sldId id="593" r:id="rId12"/>
    <p:sldId id="594"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9" autoAdjust="0"/>
    <p:restoredTop sz="91457" autoAdjust="0"/>
  </p:normalViewPr>
  <p:slideViewPr>
    <p:cSldViewPr>
      <p:cViewPr varScale="1">
        <p:scale>
          <a:sx n="135" d="100"/>
          <a:sy n="135" d="100"/>
        </p:scale>
        <p:origin x="176" y="184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12/5/17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053639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1750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008262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874994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993893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2028416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4</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a:solidFill>
                  <a:schemeClr val="bg1"/>
                </a:solidFill>
                <a:latin typeface="Times New Roman" charset="0"/>
                <a:ea typeface="Arial" charset="0"/>
              </a:rPr>
              <a:t>9 </a:t>
            </a:r>
            <a:r>
              <a:rPr lang="en-AU" sz="3000" dirty="0">
                <a:solidFill>
                  <a:schemeClr val="bg1"/>
                </a:solidFill>
                <a:latin typeface="Times New Roman" charset="0"/>
                <a:ea typeface="Arial" charset="0"/>
              </a:rPr>
              <a:t>For I think that God has exhibited us apostles as last of all, like men sentenced to death, because we have become a spectacle to the world, to angels, and to men. </a:t>
            </a:r>
            <a:r>
              <a:rPr lang="en-AU" sz="3000" b="1" baseline="30000" dirty="0">
                <a:solidFill>
                  <a:schemeClr val="bg1"/>
                </a:solidFill>
                <a:latin typeface="Times New Roman" charset="0"/>
                <a:ea typeface="Arial" charset="0"/>
              </a:rPr>
              <a:t>10 </a:t>
            </a:r>
            <a:r>
              <a:rPr lang="en-AU" sz="3000" dirty="0">
                <a:solidFill>
                  <a:schemeClr val="bg1"/>
                </a:solidFill>
                <a:latin typeface="Times New Roman" charset="0"/>
                <a:ea typeface="Arial" charset="0"/>
              </a:rPr>
              <a:t>We are fools for Christ’s sake, but you are wise in Christ. We are weak, but you are strong. You are held in honour, but we in disrepute. </a:t>
            </a:r>
            <a:r>
              <a:rPr lang="en-AU" sz="3000" b="1" baseline="30000" dirty="0">
                <a:solidFill>
                  <a:schemeClr val="bg1"/>
                </a:solidFill>
                <a:latin typeface="Times New Roman" charset="0"/>
                <a:ea typeface="Arial" charset="0"/>
              </a:rPr>
              <a:t>11 </a:t>
            </a:r>
            <a:r>
              <a:rPr lang="en-AU" sz="3000" dirty="0">
                <a:solidFill>
                  <a:schemeClr val="bg1"/>
                </a:solidFill>
                <a:latin typeface="Times New Roman" charset="0"/>
                <a:ea typeface="Arial" charset="0"/>
              </a:rPr>
              <a:t>To the present hour we hunger and thirst, we are poorly dressed and buffeted and homeless, </a:t>
            </a:r>
            <a:r>
              <a:rPr lang="en-AU" sz="3000" b="1" baseline="30000" dirty="0">
                <a:solidFill>
                  <a:schemeClr val="bg1"/>
                </a:solidFill>
                <a:latin typeface="Times New Roman" charset="0"/>
                <a:ea typeface="Arial" charset="0"/>
              </a:rPr>
              <a:t>12 </a:t>
            </a:r>
            <a:r>
              <a:rPr lang="en-AU" sz="3000" dirty="0">
                <a:solidFill>
                  <a:schemeClr val="bg1"/>
                </a:solidFill>
                <a:latin typeface="Times New Roman" charset="0"/>
                <a:ea typeface="Arial" charset="0"/>
              </a:rPr>
              <a:t>and we labour, working with our own hands. When reviled, we bless; when persecuted, we endure; </a:t>
            </a:r>
            <a:r>
              <a:rPr lang="en-AU" sz="3000" b="1" baseline="30000" dirty="0">
                <a:solidFill>
                  <a:schemeClr val="bg1"/>
                </a:solidFill>
                <a:latin typeface="Times New Roman" charset="0"/>
                <a:ea typeface="Arial" charset="0"/>
              </a:rPr>
              <a:t>13 </a:t>
            </a:r>
            <a:r>
              <a:rPr lang="en-AU" sz="3000" dirty="0">
                <a:solidFill>
                  <a:schemeClr val="bg1"/>
                </a:solidFill>
                <a:latin typeface="Times New Roman" charset="0"/>
                <a:ea typeface="Arial" charset="0"/>
              </a:rPr>
              <a:t>when slandered, we entreat. We have become, and are still, like the scum of the world, the refuse of all things.</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60252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A reluctant topic </a:t>
            </a:r>
            <a:r>
              <a:rPr lang="mr-IN" sz="2400" b="1" dirty="0" smtClean="0">
                <a:solidFill>
                  <a:srgbClr val="FFFF00"/>
                </a:solidFill>
                <a:latin typeface="Times New Roman" charset="0"/>
                <a:ea typeface="Times New Roman" charset="0"/>
                <a:cs typeface="Times New Roman" charset="0"/>
              </a:rPr>
              <a:t>–</a:t>
            </a:r>
            <a:r>
              <a:rPr lang="en-US" sz="2400" b="1" dirty="0" smtClean="0">
                <a:solidFill>
                  <a:srgbClr val="FFFF00"/>
                </a:solidFill>
                <a:latin typeface="Times New Roman" charset="0"/>
                <a:ea typeface="Times New Roman" charset="0"/>
                <a:cs typeface="Times New Roman" charset="0"/>
              </a:rPr>
              <a:t> Pastors/Ministers/Teachers/Teachers</a:t>
            </a:r>
            <a:endParaRPr lang="en-AU" sz="24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36512" y="337220"/>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Too high of a view of a pastor = hero worship.  “He’s always right”....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Too low of a view of a pastor = “He’s my servant”  “I can treat him how I like”</a:t>
            </a:r>
            <a:endParaRPr lang="en-US" sz="2000" dirty="0">
              <a:solidFill>
                <a:schemeClr val="bg1"/>
              </a:solidFill>
              <a:latin typeface="Times New Roman" charset="0"/>
              <a:ea typeface="Times New Roman" charset="0"/>
              <a:cs typeface="Times New Roman" charset="0"/>
            </a:endParaRPr>
          </a:p>
        </p:txBody>
      </p:sp>
      <p:sp>
        <p:nvSpPr>
          <p:cNvPr id="11" name="TextBox 10"/>
          <p:cNvSpPr txBox="1"/>
          <p:nvPr/>
        </p:nvSpPr>
        <p:spPr>
          <a:xfrm>
            <a:off x="-31509" y="1273324"/>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Not servants of the congregation or church leaders</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 has made known what used to be hidden.  And he does it through teachers</a:t>
            </a:r>
            <a:endParaRPr lang="en-US" sz="2000" dirty="0" smtClean="0">
              <a:solidFill>
                <a:schemeClr val="bg1"/>
              </a:solidFill>
              <a:latin typeface="Times New Roman" charset="0"/>
              <a:ea typeface="Times New Roman" charset="0"/>
              <a:cs typeface="Times New Roman" charset="0"/>
            </a:endParaRPr>
          </a:p>
        </p:txBody>
      </p:sp>
      <p:sp>
        <p:nvSpPr>
          <p:cNvPr id="12" name="TextBox 11"/>
          <p:cNvSpPr txBox="1"/>
          <p:nvPr/>
        </p:nvSpPr>
        <p:spPr>
          <a:xfrm>
            <a:off x="81825" y="973066"/>
            <a:ext cx="9062242" cy="400110"/>
          </a:xfrm>
          <a:prstGeom prst="rect">
            <a:avLst/>
          </a:prstGeom>
          <a:noFill/>
        </p:spPr>
        <p:txBody>
          <a:bodyPr wrap="square" rtlCol="0">
            <a:spAutoFit/>
          </a:bodyPr>
          <a:lstStyle/>
          <a:p>
            <a:r>
              <a:rPr lang="en-US" sz="2000" b="1" u="sng" dirty="0" smtClean="0">
                <a:solidFill>
                  <a:srgbClr val="FFFF00"/>
                </a:solidFill>
                <a:latin typeface="Times New Roman" charset="0"/>
                <a:ea typeface="Times New Roman" charset="0"/>
                <a:cs typeface="Times New Roman" charset="0"/>
              </a:rPr>
              <a:t>Should</a:t>
            </a:r>
            <a:r>
              <a:rPr lang="en-US" sz="2000" dirty="0" smtClean="0">
                <a:solidFill>
                  <a:srgbClr val="FFFF00"/>
                </a:solidFill>
                <a:latin typeface="Times New Roman" charset="0"/>
                <a:ea typeface="Times New Roman" charset="0"/>
                <a:cs typeface="Times New Roman" charset="0"/>
              </a:rPr>
              <a:t> be regarded as:  Servants of Christ;  and Stewards of the mysteries of God</a:t>
            </a:r>
            <a:endParaRPr lang="en-AU" sz="2000" dirty="0">
              <a:solidFill>
                <a:srgbClr val="FFFF00"/>
              </a:solidFill>
              <a:latin typeface="Times New Roman" charset="0"/>
              <a:ea typeface="Times New Roman" charset="0"/>
              <a:cs typeface="Times New Roman" charset="0"/>
            </a:endParaRPr>
          </a:p>
        </p:txBody>
      </p:sp>
      <p:sp>
        <p:nvSpPr>
          <p:cNvPr id="13" name="TextBox 12"/>
          <p:cNvSpPr txBox="1"/>
          <p:nvPr/>
        </p:nvSpPr>
        <p:spPr>
          <a:xfrm>
            <a:off x="-58498" y="3103446"/>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We all teach to some extent.    Do </a:t>
            </a:r>
            <a:r>
              <a:rPr lang="en-US" sz="2000" dirty="0" smtClean="0">
                <a:solidFill>
                  <a:schemeClr val="bg1"/>
                </a:solidFill>
                <a:latin typeface="Comic Sans MS" charset="0"/>
                <a:ea typeface="Comic Sans MS" charset="0"/>
                <a:cs typeface="Comic Sans MS" charset="0"/>
              </a:rPr>
              <a:t>not go beyond what is written, that none of you may be puffed up in </a:t>
            </a:r>
            <a:r>
              <a:rPr lang="en-US" sz="2000" dirty="0" err="1" smtClean="0">
                <a:solidFill>
                  <a:schemeClr val="bg1"/>
                </a:solidFill>
                <a:latin typeface="Comic Sans MS" charset="0"/>
                <a:ea typeface="Comic Sans MS" charset="0"/>
                <a:cs typeface="Comic Sans MS" charset="0"/>
              </a:rPr>
              <a:t>favour</a:t>
            </a:r>
            <a:r>
              <a:rPr lang="en-US" sz="2000" dirty="0" smtClean="0">
                <a:solidFill>
                  <a:schemeClr val="bg1"/>
                </a:solidFill>
                <a:latin typeface="Comic Sans MS" charset="0"/>
                <a:ea typeface="Comic Sans MS" charset="0"/>
                <a:cs typeface="Comic Sans MS" charset="0"/>
              </a:rPr>
              <a:t> of one against another.</a:t>
            </a:r>
            <a:endParaRPr lang="en-US" sz="20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23260" y="1953364"/>
            <a:ext cx="906224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Required that a Steward be found faithful</a:t>
            </a:r>
            <a:endParaRPr lang="en-AU" sz="2000" dirty="0">
              <a:solidFill>
                <a:srgbClr val="FFFF00"/>
              </a:solidFill>
              <a:latin typeface="Times New Roman" charset="0"/>
              <a:ea typeface="Times New Roman" charset="0"/>
              <a:cs typeface="Times New Roman" charset="0"/>
            </a:endParaRPr>
          </a:p>
        </p:txBody>
      </p:sp>
      <p:sp>
        <p:nvSpPr>
          <p:cNvPr id="17" name="TextBox 16"/>
          <p:cNvSpPr txBox="1"/>
          <p:nvPr/>
        </p:nvSpPr>
        <p:spPr>
          <a:xfrm>
            <a:off x="23260" y="2297582"/>
            <a:ext cx="2532516"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Teach what </a:t>
            </a:r>
            <a:r>
              <a:rPr lang="en-US" sz="2000" smtClean="0">
                <a:solidFill>
                  <a:schemeClr val="bg1"/>
                </a:solidFill>
                <a:latin typeface="Times New Roman" charset="0"/>
                <a:ea typeface="Times New Roman" charset="0"/>
                <a:cs typeface="Times New Roman" charset="0"/>
              </a:rPr>
              <a:t>is right</a:t>
            </a:r>
            <a:endParaRPr lang="en-US" sz="20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2622349" y="2317974"/>
            <a:ext cx="6517922"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Keep on teaching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making Christ known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Don’t quit!</a:t>
            </a:r>
            <a:endParaRPr lang="en-US" sz="2000" dirty="0" smtClean="0">
              <a:solidFill>
                <a:schemeClr val="bg1"/>
              </a:solidFill>
              <a:latin typeface="Times New Roman" charset="0"/>
              <a:ea typeface="Times New Roman" charset="0"/>
              <a:cs typeface="Times New Roman" charset="0"/>
            </a:endParaRPr>
          </a:p>
        </p:txBody>
      </p:sp>
      <p:sp>
        <p:nvSpPr>
          <p:cNvPr id="20" name="TextBox 19"/>
          <p:cNvSpPr txBox="1"/>
          <p:nvPr/>
        </p:nvSpPr>
        <p:spPr>
          <a:xfrm>
            <a:off x="23260" y="2703336"/>
            <a:ext cx="9062242" cy="400110"/>
          </a:xfrm>
          <a:prstGeom prst="rect">
            <a:avLst/>
          </a:prstGeom>
          <a:noFill/>
          <a:ln>
            <a:solidFill>
              <a:srgbClr val="FFFF00"/>
            </a:solidFill>
          </a:ln>
        </p:spPr>
        <p:txBody>
          <a:bodyPr wrap="square" rtlCol="0">
            <a:spAutoFit/>
          </a:bodyPr>
          <a:lstStyle/>
          <a:p>
            <a:r>
              <a:rPr lang="en-US" sz="2000" strike="sngStrike" dirty="0" smtClean="0">
                <a:solidFill>
                  <a:srgbClr val="FFFF00"/>
                </a:solidFill>
                <a:latin typeface="Times New Roman" charset="0"/>
                <a:ea typeface="Times New Roman" charset="0"/>
                <a:cs typeface="Times New Roman" charset="0"/>
              </a:rPr>
              <a:t>Judged by Church leaders</a:t>
            </a:r>
            <a:r>
              <a:rPr lang="en-US" sz="2000" dirty="0" smtClean="0">
                <a:solidFill>
                  <a:srgbClr val="FFFF00"/>
                </a:solidFill>
                <a:latin typeface="Times New Roman" charset="0"/>
                <a:ea typeface="Times New Roman" charset="0"/>
                <a:cs typeface="Times New Roman" charset="0"/>
              </a:rPr>
              <a:t> /  </a:t>
            </a:r>
            <a:r>
              <a:rPr lang="en-US" sz="2000" strike="sngStrike" dirty="0" smtClean="0">
                <a:solidFill>
                  <a:srgbClr val="FFFF00"/>
                </a:solidFill>
                <a:latin typeface="Times New Roman" charset="0"/>
                <a:ea typeface="Times New Roman" charset="0"/>
                <a:cs typeface="Times New Roman" charset="0"/>
              </a:rPr>
              <a:t>Judged by self </a:t>
            </a:r>
            <a:r>
              <a:rPr lang="en-US" sz="2000" dirty="0" smtClean="0">
                <a:solidFill>
                  <a:srgbClr val="FFFF00"/>
                </a:solidFill>
                <a:latin typeface="Times New Roman" charset="0"/>
                <a:ea typeface="Times New Roman" charset="0"/>
                <a:cs typeface="Times New Roman" charset="0"/>
              </a:rPr>
              <a:t> / Judged by God (the only one that counts)</a:t>
            </a:r>
            <a:endParaRPr lang="en-AU" sz="2000" dirty="0">
              <a:solidFill>
                <a:srgbClr val="FFFF00"/>
              </a:solidFill>
              <a:latin typeface="Times New Roman" charset="0"/>
              <a:ea typeface="Times New Roman" charset="0"/>
              <a:cs typeface="Times New Roman" charset="0"/>
            </a:endParaRPr>
          </a:p>
        </p:txBody>
      </p:sp>
      <p:sp>
        <p:nvSpPr>
          <p:cNvPr id="15" name="TextBox 14"/>
          <p:cNvSpPr txBox="1"/>
          <p:nvPr/>
        </p:nvSpPr>
        <p:spPr>
          <a:xfrm>
            <a:off x="54" y="3796584"/>
            <a:ext cx="906224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Called to a life of sacrifice.   But the “puffed up” seek ‘worldly’ success.</a:t>
            </a:r>
            <a:endParaRPr lang="en-AU" sz="2000" dirty="0">
              <a:solidFill>
                <a:srgbClr val="FFFF00"/>
              </a:solidFill>
              <a:latin typeface="Times New Roman" charset="0"/>
              <a:ea typeface="Times New Roman" charset="0"/>
              <a:cs typeface="Times New Roman" charset="0"/>
            </a:endParaRPr>
          </a:p>
        </p:txBody>
      </p:sp>
      <p:sp>
        <p:nvSpPr>
          <p:cNvPr id="19" name="TextBox 18"/>
          <p:cNvSpPr txBox="1"/>
          <p:nvPr/>
        </p:nvSpPr>
        <p:spPr>
          <a:xfrm>
            <a:off x="-3729" y="4140802"/>
            <a:ext cx="9144000"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Sadly, ministers get insulted/persecuted/slandered from within the church</a:t>
            </a:r>
          </a:p>
        </p:txBody>
      </p:sp>
      <p:sp>
        <p:nvSpPr>
          <p:cNvPr id="22" name="TextBox 21"/>
          <p:cNvSpPr txBox="1"/>
          <p:nvPr/>
        </p:nvSpPr>
        <p:spPr>
          <a:xfrm>
            <a:off x="0" y="4448578"/>
            <a:ext cx="906224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A pastor’s heart admonishes / warns, as a parent admonishes a child</a:t>
            </a:r>
            <a:endParaRPr lang="en-AU" sz="2000" dirty="0">
              <a:solidFill>
                <a:srgbClr val="FFFF00"/>
              </a:solidFill>
              <a:latin typeface="Times New Roman" charset="0"/>
              <a:ea typeface="Times New Roman" charset="0"/>
              <a:cs typeface="Times New Roman" charset="0"/>
            </a:endParaRPr>
          </a:p>
        </p:txBody>
      </p:sp>
      <p:sp>
        <p:nvSpPr>
          <p:cNvPr id="24" name="TextBox 23"/>
          <p:cNvSpPr txBox="1"/>
          <p:nvPr/>
        </p:nvSpPr>
        <p:spPr>
          <a:xfrm>
            <a:off x="-3729" y="4761676"/>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Biblical pastoral care isn’t about false affirmation, but admonishing out of love</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Imitate the pastor , only as he imitates Christ</a:t>
            </a:r>
            <a:endParaRPr lang="en-US" sz="2000" dirty="0" smtClean="0">
              <a:solidFill>
                <a:schemeClr val="bg1"/>
              </a:solidFill>
              <a:latin typeface="Times New Roman" charset="0"/>
              <a:ea typeface="Times New Roman" charset="0"/>
              <a:cs typeface="Times New Roman" charset="0"/>
            </a:endParaRPr>
          </a:p>
        </p:txBody>
      </p:sp>
      <p:sp>
        <p:nvSpPr>
          <p:cNvPr id="25" name="TextBox 24"/>
          <p:cNvSpPr txBox="1"/>
          <p:nvPr/>
        </p:nvSpPr>
        <p:spPr>
          <a:xfrm>
            <a:off x="-7525" y="5314890"/>
            <a:ext cx="906224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A time for a pastor to be gentle.  A time for him to take a firm stand</a:t>
            </a:r>
            <a:endParaRPr lang="en-AU" sz="2000" dirty="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923407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P spid="24" grpId="0" uiExpand="1" build="p"/>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5170646"/>
          </a:xfrm>
          <a:prstGeom prst="rect">
            <a:avLst/>
          </a:prstGeom>
          <a:noFill/>
          <a:ln w="15875">
            <a:noFill/>
          </a:ln>
        </p:spPr>
        <p:txBody>
          <a:bodyPr wrap="square" rtlCol="0">
            <a:spAutoFit/>
          </a:bodyPr>
          <a:lstStyle/>
          <a:p>
            <a:pPr marL="457200" indent="-457200">
              <a:buFont typeface="Arial" charset="0"/>
              <a:buChar char="•"/>
            </a:pPr>
            <a:r>
              <a:rPr lang="en-US" sz="3000" dirty="0" smtClean="0">
                <a:solidFill>
                  <a:srgbClr val="FFFF00"/>
                </a:solidFill>
                <a:latin typeface="Times New Roman" charset="0"/>
                <a:ea typeface="Times New Roman" charset="0"/>
                <a:cs typeface="Times New Roman" charset="0"/>
              </a:rPr>
              <a:t>Our Pastors/Ministers are servants of Christ</a:t>
            </a:r>
          </a:p>
          <a:p>
            <a:pPr marL="457200" indent="-457200">
              <a:buFont typeface="Arial" charset="0"/>
              <a:buChar char="•"/>
            </a:pPr>
            <a:r>
              <a:rPr lang="en-US" sz="3000" dirty="0" smtClean="0">
                <a:solidFill>
                  <a:srgbClr val="FFFF00"/>
                </a:solidFill>
                <a:latin typeface="Times New Roman" charset="0"/>
                <a:ea typeface="Times New Roman" charset="0"/>
                <a:cs typeface="Times New Roman" charset="0"/>
              </a:rPr>
              <a:t>They are not perfect</a:t>
            </a:r>
          </a:p>
          <a:p>
            <a:pPr marL="457200" indent="-457200">
              <a:buFont typeface="Arial" charset="0"/>
              <a:buChar char="•"/>
            </a:pPr>
            <a:r>
              <a:rPr lang="en-US" sz="3000" dirty="0" smtClean="0">
                <a:solidFill>
                  <a:srgbClr val="FFFF00"/>
                </a:solidFill>
                <a:latin typeface="Times New Roman" charset="0"/>
                <a:ea typeface="Times New Roman" charset="0"/>
                <a:cs typeface="Times New Roman" charset="0"/>
              </a:rPr>
              <a:t>Don’t think too highly of them</a:t>
            </a:r>
          </a:p>
          <a:p>
            <a:pPr marL="457200" indent="-457200">
              <a:buFont typeface="Arial" charset="0"/>
              <a:buChar char="•"/>
            </a:pPr>
            <a:r>
              <a:rPr lang="en-US" sz="3000" dirty="0" smtClean="0">
                <a:solidFill>
                  <a:srgbClr val="FFFF00"/>
                </a:solidFill>
                <a:latin typeface="Times New Roman" charset="0"/>
                <a:ea typeface="Times New Roman" charset="0"/>
                <a:cs typeface="Times New Roman" charset="0"/>
              </a:rPr>
              <a:t>Don’t think too lowly of them</a:t>
            </a:r>
          </a:p>
          <a:p>
            <a:pPr marL="457200" indent="-457200">
              <a:buFont typeface="Arial" charset="0"/>
              <a:buChar char="•"/>
            </a:pPr>
            <a:r>
              <a:rPr lang="en-US" sz="3000" dirty="0" smtClean="0">
                <a:solidFill>
                  <a:srgbClr val="FFFF00"/>
                </a:solidFill>
                <a:latin typeface="Times New Roman" charset="0"/>
                <a:ea typeface="Times New Roman" charset="0"/>
                <a:cs typeface="Times New Roman" charset="0"/>
              </a:rPr>
              <a:t>God will be their judge </a:t>
            </a:r>
            <a:r>
              <a:rPr lang="mr-IN" sz="3000" dirty="0" smtClean="0">
                <a:solidFill>
                  <a:srgbClr val="FFFF00"/>
                </a:solidFill>
                <a:latin typeface="Times New Roman" charset="0"/>
                <a:ea typeface="Times New Roman" charset="0"/>
                <a:cs typeface="Times New Roman" charset="0"/>
              </a:rPr>
              <a:t>–</a:t>
            </a:r>
            <a:r>
              <a:rPr lang="en-US" sz="3000" dirty="0" smtClean="0">
                <a:solidFill>
                  <a:srgbClr val="FFFF00"/>
                </a:solidFill>
                <a:latin typeface="Times New Roman" charset="0"/>
                <a:ea typeface="Times New Roman" charset="0"/>
                <a:cs typeface="Times New Roman" charset="0"/>
              </a:rPr>
              <a:t> Not us</a:t>
            </a:r>
          </a:p>
          <a:p>
            <a:pPr marL="457200" indent="-457200">
              <a:buFont typeface="Arial" charset="0"/>
              <a:buChar char="•"/>
            </a:pPr>
            <a:r>
              <a:rPr lang="en-US" sz="3000" dirty="0" smtClean="0">
                <a:solidFill>
                  <a:srgbClr val="FFFF00"/>
                </a:solidFill>
                <a:latin typeface="Times New Roman" charset="0"/>
                <a:ea typeface="Times New Roman" charset="0"/>
                <a:cs typeface="Times New Roman" charset="0"/>
              </a:rPr>
              <a:t>But God is also </a:t>
            </a:r>
            <a:r>
              <a:rPr lang="en-US" sz="3000" b="1" u="sng" dirty="0" smtClean="0">
                <a:solidFill>
                  <a:srgbClr val="FFFF00"/>
                </a:solidFill>
                <a:latin typeface="Times New Roman" charset="0"/>
                <a:ea typeface="Times New Roman" charset="0"/>
                <a:cs typeface="Times New Roman" charset="0"/>
              </a:rPr>
              <a:t>our</a:t>
            </a:r>
            <a:r>
              <a:rPr lang="en-US" sz="3000" dirty="0" smtClean="0">
                <a:solidFill>
                  <a:srgbClr val="FFFF00"/>
                </a:solidFill>
                <a:latin typeface="Times New Roman" charset="0"/>
                <a:ea typeface="Times New Roman" charset="0"/>
                <a:cs typeface="Times New Roman" charset="0"/>
              </a:rPr>
              <a:t> judge</a:t>
            </a:r>
          </a:p>
          <a:p>
            <a:pPr marL="457200" indent="-457200">
              <a:buFont typeface="Arial" charset="0"/>
              <a:buChar char="•"/>
            </a:pPr>
            <a:r>
              <a:rPr lang="en-US" sz="3000" dirty="0" smtClean="0">
                <a:solidFill>
                  <a:srgbClr val="FFFF00"/>
                </a:solidFill>
                <a:latin typeface="Times New Roman" charset="0"/>
                <a:ea typeface="Times New Roman" charset="0"/>
                <a:cs typeface="Times New Roman" charset="0"/>
              </a:rPr>
              <a:t>We shouldn’t be “puffed up” &amp; feel we don’t need them</a:t>
            </a:r>
          </a:p>
          <a:p>
            <a:pPr marL="457200" indent="-457200">
              <a:buFont typeface="Arial" charset="0"/>
              <a:buChar char="•"/>
            </a:pPr>
            <a:r>
              <a:rPr lang="en-US" sz="3000" dirty="0" smtClean="0">
                <a:solidFill>
                  <a:srgbClr val="FFFF00"/>
                </a:solidFill>
                <a:latin typeface="Times New Roman" charset="0"/>
                <a:ea typeface="Times New Roman" charset="0"/>
                <a:cs typeface="Times New Roman" charset="0"/>
              </a:rPr>
              <a:t>Our Pastors/Ministers are not our servants</a:t>
            </a:r>
          </a:p>
          <a:p>
            <a:pPr marL="457200" indent="-457200">
              <a:buFont typeface="Arial" charset="0"/>
              <a:buChar char="•"/>
            </a:pPr>
            <a:r>
              <a:rPr lang="en-US" sz="3000" dirty="0" smtClean="0">
                <a:solidFill>
                  <a:srgbClr val="FFFF00"/>
                </a:solidFill>
                <a:latin typeface="Times New Roman" charset="0"/>
                <a:ea typeface="Times New Roman" charset="0"/>
                <a:cs typeface="Times New Roman" charset="0"/>
              </a:rPr>
              <a:t>They should be an example to us in the way of Christ / the way of self-sacrifice</a:t>
            </a:r>
          </a:p>
        </p:txBody>
      </p:sp>
    </p:spTree>
    <p:extLst>
      <p:ext uri="{BB962C8B-B14F-4D97-AF65-F5344CB8AC3E}">
        <p14:creationId xmlns:p14="http://schemas.microsoft.com/office/powerpoint/2010/main" val="2088700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285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a:solidFill>
                  <a:schemeClr val="bg1"/>
                </a:solidFill>
                <a:latin typeface="Times New Roman" charset="0"/>
                <a:ea typeface="Arial" charset="0"/>
              </a:rPr>
              <a:t>4 </a:t>
            </a:r>
            <a:r>
              <a:rPr lang="en-AU" sz="2800">
                <a:solidFill>
                  <a:schemeClr val="bg1"/>
                </a:solidFill>
                <a:latin typeface="Times New Roman" charset="0"/>
                <a:ea typeface="Arial" charset="0"/>
              </a:rPr>
              <a:t>This is how one should regard us, as servants of Christ and stewards of the mysteries of God. </a:t>
            </a:r>
            <a:r>
              <a:rPr lang="en-AU" sz="2800" b="1" baseline="30000" dirty="0">
                <a:solidFill>
                  <a:schemeClr val="bg1"/>
                </a:solidFill>
                <a:latin typeface="Times New Roman" charset="0"/>
                <a:ea typeface="Arial" charset="0"/>
              </a:rPr>
              <a:t>2 </a:t>
            </a:r>
            <a:r>
              <a:rPr lang="en-AU" sz="2800" dirty="0">
                <a:solidFill>
                  <a:schemeClr val="bg1"/>
                </a:solidFill>
                <a:latin typeface="Times New Roman" charset="0"/>
                <a:ea typeface="Arial" charset="0"/>
              </a:rPr>
              <a:t>Moreover, it is required of stewards that they be found faithful. </a:t>
            </a:r>
            <a:r>
              <a:rPr lang="en-AU" sz="2800" b="1" baseline="30000" dirty="0">
                <a:solidFill>
                  <a:schemeClr val="bg1"/>
                </a:solidFill>
                <a:latin typeface="Times New Roman" charset="0"/>
                <a:ea typeface="Arial" charset="0"/>
              </a:rPr>
              <a:t>3 </a:t>
            </a:r>
            <a:r>
              <a:rPr lang="en-AU" sz="2800" dirty="0">
                <a:solidFill>
                  <a:schemeClr val="bg1"/>
                </a:solidFill>
                <a:latin typeface="Times New Roman" charset="0"/>
                <a:ea typeface="Arial" charset="0"/>
              </a:rPr>
              <a:t>But with me it is a very small thing that I should be judged by you or by any human court. In fact, I do not even judge myself. </a:t>
            </a:r>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For I am not aware of anything against myself, but I am not thereby acquitted. It is the Lord who judges me. </a:t>
            </a:r>
            <a:r>
              <a:rPr lang="en-AU" sz="2800" b="1" baseline="30000" dirty="0">
                <a:solidFill>
                  <a:schemeClr val="bg1"/>
                </a:solidFill>
                <a:latin typeface="Times New Roman" charset="0"/>
                <a:ea typeface="Arial" charset="0"/>
              </a:rPr>
              <a:t>5 </a:t>
            </a:r>
            <a:r>
              <a:rPr lang="en-AU" sz="2800" dirty="0">
                <a:solidFill>
                  <a:schemeClr val="bg1"/>
                </a:solidFill>
                <a:latin typeface="Times New Roman" charset="0"/>
                <a:ea typeface="Arial" charset="0"/>
              </a:rPr>
              <a:t>Therefore do not pronounce judgment before the time, before the Lord comes, who will bring to light the things now hidden in darkness and will disclose the purposes of the heart. Then each one will receive his commendation from God.</a:t>
            </a:r>
            <a:r>
              <a:rPr lang="en-GB" sz="2800" dirty="0">
                <a:solidFill>
                  <a:schemeClr val="bg1"/>
                </a:solidFill>
              </a:rPr>
              <a:t> </a:t>
            </a:r>
            <a:endParaRPr lang="en-GB" sz="28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5539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a:solidFill>
                  <a:schemeClr val="bg1"/>
                </a:solidFill>
                <a:latin typeface="Times New Roman" charset="0"/>
                <a:ea typeface="Arial" charset="0"/>
                <a:cs typeface="Times New Roman" charset="0"/>
              </a:rPr>
              <a:t>6 </a:t>
            </a:r>
            <a:r>
              <a:rPr lang="en-AU" sz="3000">
                <a:solidFill>
                  <a:schemeClr val="bg1"/>
                </a:solidFill>
                <a:latin typeface="Times New Roman" charset="0"/>
                <a:ea typeface="Arial" charset="0"/>
                <a:cs typeface="Times New Roman" charset="0"/>
              </a:rPr>
              <a:t>I have applied all these things to myself and Apollos for your benefit, brothers, that you may learn by us not to go beyond what is written, that none of you may be puffed up in favour of one against another. </a:t>
            </a:r>
            <a:r>
              <a:rPr lang="en-AU" sz="3000" b="1" baseline="30000" dirty="0">
                <a:solidFill>
                  <a:schemeClr val="bg1"/>
                </a:solidFill>
                <a:latin typeface="Times New Roman" charset="0"/>
                <a:ea typeface="Arial" charset="0"/>
                <a:cs typeface="Times New Roman" charset="0"/>
              </a:rPr>
              <a:t>7 </a:t>
            </a:r>
            <a:r>
              <a:rPr lang="en-AU" sz="3000" dirty="0">
                <a:solidFill>
                  <a:schemeClr val="bg1"/>
                </a:solidFill>
                <a:latin typeface="Times New Roman" charset="0"/>
                <a:ea typeface="Arial" charset="0"/>
                <a:cs typeface="Times New Roman" charset="0"/>
              </a:rPr>
              <a:t>For who sees anything different in you? What do you have that you did not receive? If then you received it, why do you boast as if you did not receive it? </a:t>
            </a:r>
            <a:endParaRPr lang="en-GB" sz="3000" dirty="0">
              <a:solidFill>
                <a:schemeClr val="bg1"/>
              </a:solidFill>
              <a:latin typeface="Calibri" charset="0"/>
              <a:ea typeface="Arial" charset="0"/>
              <a:cs typeface="Times New Roman" charset="0"/>
            </a:endParaRPr>
          </a:p>
          <a:p>
            <a:r>
              <a:rPr lang="en-AU" sz="3000" b="1" baseline="30000" dirty="0">
                <a:solidFill>
                  <a:schemeClr val="bg1"/>
                </a:solidFill>
                <a:latin typeface="Times New Roman" charset="0"/>
                <a:ea typeface="Arial" charset="0"/>
              </a:rPr>
              <a:t>8 </a:t>
            </a:r>
            <a:r>
              <a:rPr lang="en-AU" sz="3000" dirty="0">
                <a:solidFill>
                  <a:schemeClr val="bg1"/>
                </a:solidFill>
                <a:latin typeface="Times New Roman" charset="0"/>
                <a:ea typeface="Arial" charset="0"/>
              </a:rPr>
              <a:t>Already you have all you want! Already you have become rich! Without us you have become kings! And would that you did reign, so that we might share the rule with you!</a:t>
            </a:r>
            <a:r>
              <a:rPr lang="en-GB" sz="3000" dirty="0">
                <a:solidFill>
                  <a:schemeClr val="bg1"/>
                </a:solidFill>
              </a:rPr>
              <a:t> </a:t>
            </a:r>
            <a:endParaRPr lang="en-GB" sz="3000" dirty="0">
              <a:solidFill>
                <a:schemeClr val="bg1"/>
              </a:solidFill>
              <a:effectLst/>
              <a:latin typeface="Times New Roman" charset="0"/>
              <a:ea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a:solidFill>
                  <a:schemeClr val="bg1"/>
                </a:solidFill>
                <a:latin typeface="Times New Roman" charset="0"/>
                <a:ea typeface="Arial" charset="0"/>
              </a:rPr>
              <a:t>9 </a:t>
            </a:r>
            <a:r>
              <a:rPr lang="en-AU" sz="3000" dirty="0">
                <a:solidFill>
                  <a:schemeClr val="bg1"/>
                </a:solidFill>
                <a:latin typeface="Times New Roman" charset="0"/>
                <a:ea typeface="Arial" charset="0"/>
              </a:rPr>
              <a:t>For I think that God has exhibited us apostles as last of all, like men sentenced to death, because we have become a spectacle to the world, to angels, and to men. </a:t>
            </a:r>
            <a:r>
              <a:rPr lang="en-AU" sz="3000" b="1" baseline="30000" dirty="0">
                <a:solidFill>
                  <a:schemeClr val="bg1"/>
                </a:solidFill>
                <a:latin typeface="Times New Roman" charset="0"/>
                <a:ea typeface="Arial" charset="0"/>
              </a:rPr>
              <a:t>10 </a:t>
            </a:r>
            <a:r>
              <a:rPr lang="en-AU" sz="3000" dirty="0">
                <a:solidFill>
                  <a:schemeClr val="bg1"/>
                </a:solidFill>
                <a:latin typeface="Times New Roman" charset="0"/>
                <a:ea typeface="Arial" charset="0"/>
              </a:rPr>
              <a:t>We are fools for Christ’s sake, but you are wise in Christ. We are weak, but you are strong. You are held in honour, but we in disrepute. </a:t>
            </a:r>
            <a:r>
              <a:rPr lang="en-AU" sz="3000" b="1" baseline="30000" dirty="0">
                <a:solidFill>
                  <a:schemeClr val="bg1"/>
                </a:solidFill>
                <a:latin typeface="Times New Roman" charset="0"/>
                <a:ea typeface="Arial" charset="0"/>
              </a:rPr>
              <a:t>11 </a:t>
            </a:r>
            <a:r>
              <a:rPr lang="en-AU" sz="3000" dirty="0">
                <a:solidFill>
                  <a:schemeClr val="bg1"/>
                </a:solidFill>
                <a:latin typeface="Times New Roman" charset="0"/>
                <a:ea typeface="Arial" charset="0"/>
              </a:rPr>
              <a:t>To the present hour we hunger and thirst, we are poorly dressed and buffeted and homeless, </a:t>
            </a:r>
            <a:r>
              <a:rPr lang="en-AU" sz="3000" b="1" baseline="30000" dirty="0">
                <a:solidFill>
                  <a:schemeClr val="bg1"/>
                </a:solidFill>
                <a:latin typeface="Times New Roman" charset="0"/>
                <a:ea typeface="Arial" charset="0"/>
              </a:rPr>
              <a:t>12 </a:t>
            </a:r>
            <a:r>
              <a:rPr lang="en-AU" sz="3000" dirty="0">
                <a:solidFill>
                  <a:schemeClr val="bg1"/>
                </a:solidFill>
                <a:latin typeface="Times New Roman" charset="0"/>
                <a:ea typeface="Arial" charset="0"/>
              </a:rPr>
              <a:t>and we labour, working with our own hands. When reviled, we bless; when persecuted, we endure; </a:t>
            </a:r>
            <a:r>
              <a:rPr lang="en-AU" sz="3000" b="1" baseline="30000" dirty="0">
                <a:solidFill>
                  <a:schemeClr val="bg1"/>
                </a:solidFill>
                <a:latin typeface="Times New Roman" charset="0"/>
                <a:ea typeface="Arial" charset="0"/>
              </a:rPr>
              <a:t>13 </a:t>
            </a:r>
            <a:r>
              <a:rPr lang="en-AU" sz="3000" dirty="0">
                <a:solidFill>
                  <a:schemeClr val="bg1"/>
                </a:solidFill>
                <a:latin typeface="Times New Roman" charset="0"/>
                <a:ea typeface="Arial" charset="0"/>
              </a:rPr>
              <a:t>when slandered, we entreat. We have become, and are still, like the scum of the world, the refuse of all things.</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2747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dirty="0">
                <a:solidFill>
                  <a:schemeClr val="bg1"/>
                </a:solidFill>
                <a:latin typeface="Times New Roman" charset="0"/>
                <a:ea typeface="Arial" charset="0"/>
              </a:rPr>
              <a:t>14 </a:t>
            </a:r>
            <a:r>
              <a:rPr lang="en-AU" sz="3000" dirty="0">
                <a:solidFill>
                  <a:schemeClr val="bg1"/>
                </a:solidFill>
                <a:latin typeface="Times New Roman" charset="0"/>
                <a:ea typeface="Arial" charset="0"/>
              </a:rPr>
              <a:t>I do not write these things to make you ashamed, but to admonish you as my beloved children. </a:t>
            </a:r>
            <a:r>
              <a:rPr lang="en-AU" sz="3000" b="1" baseline="30000" dirty="0">
                <a:solidFill>
                  <a:schemeClr val="bg1"/>
                </a:solidFill>
                <a:latin typeface="Times New Roman" charset="0"/>
                <a:ea typeface="Arial" charset="0"/>
              </a:rPr>
              <a:t>15 </a:t>
            </a:r>
            <a:r>
              <a:rPr lang="en-AU" sz="3000" dirty="0">
                <a:solidFill>
                  <a:schemeClr val="bg1"/>
                </a:solidFill>
                <a:latin typeface="Times New Roman" charset="0"/>
                <a:ea typeface="Arial" charset="0"/>
              </a:rPr>
              <a:t>For though you have countless guides in Christ, you do not have many fathers. For I became your father in Christ Jesus through the gospel. </a:t>
            </a:r>
            <a:r>
              <a:rPr lang="en-AU" sz="3000" b="1" baseline="30000" dirty="0">
                <a:solidFill>
                  <a:schemeClr val="bg1"/>
                </a:solidFill>
                <a:latin typeface="Times New Roman" charset="0"/>
                <a:ea typeface="Arial" charset="0"/>
              </a:rPr>
              <a:t>16 </a:t>
            </a:r>
            <a:r>
              <a:rPr lang="en-AU" sz="3000" dirty="0">
                <a:solidFill>
                  <a:schemeClr val="bg1"/>
                </a:solidFill>
                <a:latin typeface="Times New Roman" charset="0"/>
                <a:ea typeface="Arial" charset="0"/>
              </a:rPr>
              <a:t>I urge you, then, be imitators of me. </a:t>
            </a:r>
            <a:r>
              <a:rPr lang="en-AU" sz="3000" b="1" baseline="30000" dirty="0">
                <a:solidFill>
                  <a:schemeClr val="bg1"/>
                </a:solidFill>
                <a:latin typeface="Times New Roman" charset="0"/>
                <a:ea typeface="Arial" charset="0"/>
              </a:rPr>
              <a:t>17 </a:t>
            </a:r>
            <a:r>
              <a:rPr lang="en-AU" sz="3000" dirty="0">
                <a:solidFill>
                  <a:schemeClr val="bg1"/>
                </a:solidFill>
                <a:latin typeface="Times New Roman" charset="0"/>
                <a:ea typeface="Arial" charset="0"/>
              </a:rPr>
              <a:t>That is why I sent you Timothy, my beloved and faithful child in the Lord, to remind you of my ways in Christ, as I teach them everywhere in every church. </a:t>
            </a:r>
            <a:r>
              <a:rPr lang="en-AU" sz="3000" b="1" baseline="30000" dirty="0">
                <a:solidFill>
                  <a:schemeClr val="bg1"/>
                </a:solidFill>
                <a:latin typeface="Times New Roman" charset="0"/>
                <a:ea typeface="Arial" charset="0"/>
              </a:rPr>
              <a:t>18 </a:t>
            </a:r>
            <a:r>
              <a:rPr lang="en-AU" sz="3000" dirty="0">
                <a:solidFill>
                  <a:schemeClr val="bg1"/>
                </a:solidFill>
                <a:latin typeface="Times New Roman" charset="0"/>
                <a:ea typeface="Arial" charset="0"/>
              </a:rPr>
              <a:t>Some are arrogant, as though I were not coming to you.</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284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46988"/>
          </a:xfrm>
          <a:prstGeom prst="rect">
            <a:avLst/>
          </a:prstGeom>
          <a:noFill/>
          <a:ln w="9525">
            <a:noFill/>
            <a:miter lim="800000"/>
            <a:headEnd/>
            <a:tailEnd/>
          </a:ln>
        </p:spPr>
        <p:txBody>
          <a:bodyPr wrap="square">
            <a:prstTxWarp prst="textNoShape">
              <a:avLst/>
            </a:prstTxWarp>
            <a:spAutoFit/>
          </a:bodyPr>
          <a:lstStyle/>
          <a:p>
            <a:r>
              <a:rPr lang="en-AU" sz="3200" b="1" baseline="30000" dirty="0">
                <a:solidFill>
                  <a:schemeClr val="bg1"/>
                </a:solidFill>
                <a:latin typeface="Times New Roman" charset="0"/>
                <a:ea typeface="Arial" charset="0"/>
              </a:rPr>
              <a:t>19 </a:t>
            </a:r>
            <a:r>
              <a:rPr lang="en-AU" sz="3200" dirty="0">
                <a:solidFill>
                  <a:schemeClr val="bg1"/>
                </a:solidFill>
                <a:latin typeface="Times New Roman" charset="0"/>
                <a:ea typeface="Arial" charset="0"/>
              </a:rPr>
              <a:t>But I will come to you soon, if the Lord wills, and I will find out not the talk of these arrogant people but their power. </a:t>
            </a:r>
            <a:r>
              <a:rPr lang="en-AU" sz="3200" b="1" baseline="30000" dirty="0">
                <a:solidFill>
                  <a:schemeClr val="bg1"/>
                </a:solidFill>
                <a:latin typeface="Times New Roman" charset="0"/>
                <a:ea typeface="Arial" charset="0"/>
              </a:rPr>
              <a:t>20 </a:t>
            </a:r>
            <a:r>
              <a:rPr lang="en-AU" sz="3200" dirty="0">
                <a:solidFill>
                  <a:schemeClr val="bg1"/>
                </a:solidFill>
                <a:latin typeface="Times New Roman" charset="0"/>
                <a:ea typeface="Arial" charset="0"/>
              </a:rPr>
              <a:t>For the kingdom of God does not consist in talk but in power. </a:t>
            </a:r>
            <a:r>
              <a:rPr lang="en-AU" sz="3200" b="1" baseline="30000" dirty="0">
                <a:solidFill>
                  <a:schemeClr val="bg1"/>
                </a:solidFill>
                <a:latin typeface="Times New Roman" charset="0"/>
                <a:ea typeface="Arial" charset="0"/>
              </a:rPr>
              <a:t>21 </a:t>
            </a:r>
            <a:r>
              <a:rPr lang="en-AU" sz="3200" dirty="0">
                <a:solidFill>
                  <a:schemeClr val="bg1"/>
                </a:solidFill>
                <a:latin typeface="Times New Roman" charset="0"/>
                <a:ea typeface="Arial" charset="0"/>
              </a:rPr>
              <a:t>What do you wish? Shall I come to you with a rod, or with love in a spirit of gentleness?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830997"/>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The </a:t>
            </a:r>
            <a:r>
              <a:rPr lang="en-US" sz="2400" b="1" dirty="0" smtClean="0">
                <a:solidFill>
                  <a:srgbClr val="FFFF00"/>
                </a:solidFill>
                <a:latin typeface="Times New Roman" charset="0"/>
                <a:ea typeface="Times New Roman" charset="0"/>
                <a:cs typeface="Times New Roman" charset="0"/>
              </a:rPr>
              <a:t>Perfect Pastor</a:t>
            </a:r>
          </a:p>
          <a:p>
            <a:pPr algn="ctr"/>
            <a:endParaRPr lang="en-AU" sz="24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372961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A reluctant topic </a:t>
            </a:r>
            <a:r>
              <a:rPr lang="mr-IN" sz="2400" b="1" dirty="0" smtClean="0">
                <a:solidFill>
                  <a:srgbClr val="FFFF00"/>
                </a:solidFill>
                <a:latin typeface="Times New Roman" charset="0"/>
                <a:ea typeface="Times New Roman" charset="0"/>
                <a:cs typeface="Times New Roman" charset="0"/>
              </a:rPr>
              <a:t>–</a:t>
            </a:r>
            <a:r>
              <a:rPr lang="en-US" sz="2400" b="1" dirty="0" smtClean="0">
                <a:solidFill>
                  <a:srgbClr val="FFFF00"/>
                </a:solidFill>
                <a:latin typeface="Times New Roman" charset="0"/>
                <a:ea typeface="Times New Roman" charset="0"/>
                <a:cs typeface="Times New Roman" charset="0"/>
              </a:rPr>
              <a:t> Pastors/Ministers/Teachers/Teachers</a:t>
            </a:r>
            <a:endParaRPr lang="en-AU" sz="24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36512" y="337220"/>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Too high of a view of a pastor = hero worship.  “He’s always right”....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Too low of a view of a pastor = “He’s my servant”  “I can treat him how I like”</a:t>
            </a:r>
            <a:endParaRPr lang="en-US" sz="2000" dirty="0">
              <a:solidFill>
                <a:schemeClr val="bg1"/>
              </a:solidFill>
              <a:latin typeface="Times New Roman" charset="0"/>
              <a:ea typeface="Times New Roman" charset="0"/>
              <a:cs typeface="Times New Roman" charset="0"/>
            </a:endParaRPr>
          </a:p>
        </p:txBody>
      </p:sp>
      <p:sp>
        <p:nvSpPr>
          <p:cNvPr id="11" name="TextBox 10"/>
          <p:cNvSpPr txBox="1"/>
          <p:nvPr/>
        </p:nvSpPr>
        <p:spPr>
          <a:xfrm>
            <a:off x="-31509" y="1273324"/>
            <a:ext cx="8984822"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Not servants of the congregation or church leaders</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 has made known what used to be hidden.  And he does it through teachers</a:t>
            </a:r>
            <a:endParaRPr lang="en-US" sz="2000" dirty="0" smtClean="0">
              <a:solidFill>
                <a:schemeClr val="bg1"/>
              </a:solidFill>
              <a:latin typeface="Times New Roman" charset="0"/>
              <a:ea typeface="Times New Roman" charset="0"/>
              <a:cs typeface="Times New Roman" charset="0"/>
            </a:endParaRPr>
          </a:p>
        </p:txBody>
      </p:sp>
      <p:sp>
        <p:nvSpPr>
          <p:cNvPr id="12" name="TextBox 11"/>
          <p:cNvSpPr txBox="1"/>
          <p:nvPr/>
        </p:nvSpPr>
        <p:spPr>
          <a:xfrm>
            <a:off x="81825" y="973066"/>
            <a:ext cx="9062242" cy="400110"/>
          </a:xfrm>
          <a:prstGeom prst="rect">
            <a:avLst/>
          </a:prstGeom>
          <a:noFill/>
        </p:spPr>
        <p:txBody>
          <a:bodyPr wrap="square" rtlCol="0">
            <a:spAutoFit/>
          </a:bodyPr>
          <a:lstStyle/>
          <a:p>
            <a:r>
              <a:rPr lang="en-US" sz="2000" b="1" u="sng" dirty="0" smtClean="0">
                <a:solidFill>
                  <a:srgbClr val="FFFF00"/>
                </a:solidFill>
                <a:latin typeface="Times New Roman" charset="0"/>
                <a:ea typeface="Times New Roman" charset="0"/>
                <a:cs typeface="Times New Roman" charset="0"/>
              </a:rPr>
              <a:t>Should</a:t>
            </a:r>
            <a:r>
              <a:rPr lang="en-US" sz="2000" dirty="0" smtClean="0">
                <a:solidFill>
                  <a:srgbClr val="FFFF00"/>
                </a:solidFill>
                <a:latin typeface="Times New Roman" charset="0"/>
                <a:ea typeface="Times New Roman" charset="0"/>
                <a:cs typeface="Times New Roman" charset="0"/>
              </a:rPr>
              <a:t> be regarded as:  Servants of Christ;  and Stewards of the mysteries of God</a:t>
            </a:r>
            <a:endParaRPr lang="en-AU" sz="2000" dirty="0">
              <a:solidFill>
                <a:srgbClr val="FFFF00"/>
              </a:solidFill>
              <a:latin typeface="Times New Roman" charset="0"/>
              <a:ea typeface="Times New Roman" charset="0"/>
              <a:cs typeface="Times New Roman" charset="0"/>
            </a:endParaRPr>
          </a:p>
        </p:txBody>
      </p:sp>
      <p:sp>
        <p:nvSpPr>
          <p:cNvPr id="13" name="TextBox 12"/>
          <p:cNvSpPr txBox="1"/>
          <p:nvPr/>
        </p:nvSpPr>
        <p:spPr>
          <a:xfrm>
            <a:off x="0" y="3867265"/>
            <a:ext cx="9144000" cy="1323439"/>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We all teach to some extent.    Do </a:t>
            </a:r>
            <a:r>
              <a:rPr lang="en-US" sz="2000" dirty="0" smtClean="0">
                <a:solidFill>
                  <a:schemeClr val="bg1"/>
                </a:solidFill>
                <a:latin typeface="Comic Sans MS" charset="0"/>
                <a:ea typeface="Comic Sans MS" charset="0"/>
                <a:cs typeface="Comic Sans MS" charset="0"/>
              </a:rPr>
              <a:t>not go beyond what is written, that none of you may be puffed up in </a:t>
            </a:r>
            <a:r>
              <a:rPr lang="en-US" sz="2000" dirty="0" err="1" smtClean="0">
                <a:solidFill>
                  <a:schemeClr val="bg1"/>
                </a:solidFill>
                <a:latin typeface="Comic Sans MS" charset="0"/>
                <a:ea typeface="Comic Sans MS" charset="0"/>
                <a:cs typeface="Comic Sans MS" charset="0"/>
              </a:rPr>
              <a:t>favour</a:t>
            </a:r>
            <a:r>
              <a:rPr lang="en-US" sz="2000" dirty="0" smtClean="0">
                <a:solidFill>
                  <a:schemeClr val="bg1"/>
                </a:solidFill>
                <a:latin typeface="Comic Sans MS" charset="0"/>
                <a:ea typeface="Comic Sans MS" charset="0"/>
                <a:cs typeface="Comic Sans MS" charset="0"/>
              </a:rPr>
              <a:t> of one against another.</a:t>
            </a:r>
            <a:endParaRPr lang="en-US" sz="2000" dirty="0" smtClean="0">
              <a:solidFill>
                <a:schemeClr val="bg1"/>
              </a:solidFill>
              <a:latin typeface="Times New Roman" charset="0"/>
              <a:ea typeface="Times New Roman" charset="0"/>
              <a:cs typeface="Times New Roman" charset="0"/>
            </a:endParaRP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Like to do ‘what feels good’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Don’t justify yourself by going beyond what’s written</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Leaning toward legalism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Don’t justify yourself by going beyond what’s written</a:t>
            </a:r>
            <a:endParaRPr lang="en-US" sz="2000" dirty="0" smtClean="0">
              <a:solidFill>
                <a:schemeClr val="bg1"/>
              </a:solidFill>
              <a:latin typeface="Comic Sans MS" charset="0"/>
              <a:ea typeface="Comic Sans MS" charset="0"/>
              <a:cs typeface="Comic Sans MS" charset="0"/>
            </a:endParaRPr>
          </a:p>
        </p:txBody>
      </p:sp>
      <p:sp>
        <p:nvSpPr>
          <p:cNvPr id="14" name="TextBox 13"/>
          <p:cNvSpPr txBox="1"/>
          <p:nvPr/>
        </p:nvSpPr>
        <p:spPr>
          <a:xfrm>
            <a:off x="23260" y="1953364"/>
            <a:ext cx="9062242" cy="400110"/>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Required that a Steward be found faithful</a:t>
            </a:r>
            <a:endParaRPr lang="en-AU" sz="2000" dirty="0">
              <a:solidFill>
                <a:srgbClr val="FFFF00"/>
              </a:solidFill>
              <a:latin typeface="Times New Roman" charset="0"/>
              <a:ea typeface="Times New Roman" charset="0"/>
              <a:cs typeface="Times New Roman" charset="0"/>
            </a:endParaRPr>
          </a:p>
        </p:txBody>
      </p:sp>
      <p:sp>
        <p:nvSpPr>
          <p:cNvPr id="17" name="TextBox 16"/>
          <p:cNvSpPr txBox="1"/>
          <p:nvPr/>
        </p:nvSpPr>
        <p:spPr>
          <a:xfrm>
            <a:off x="23260" y="2297582"/>
            <a:ext cx="2532516"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Teach what is right</a:t>
            </a:r>
          </a:p>
        </p:txBody>
      </p:sp>
      <p:sp>
        <p:nvSpPr>
          <p:cNvPr id="18" name="TextBox 17"/>
          <p:cNvSpPr txBox="1"/>
          <p:nvPr/>
        </p:nvSpPr>
        <p:spPr>
          <a:xfrm>
            <a:off x="2622349" y="2317974"/>
            <a:ext cx="6517922"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Keep on teaching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making Christ known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Don’t quit!</a:t>
            </a:r>
            <a:endParaRPr lang="en-US" sz="2000" dirty="0" smtClean="0">
              <a:solidFill>
                <a:schemeClr val="bg1"/>
              </a:solidFill>
              <a:latin typeface="Times New Roman" charset="0"/>
              <a:ea typeface="Times New Roman" charset="0"/>
              <a:cs typeface="Times New Roman" charset="0"/>
            </a:endParaRPr>
          </a:p>
        </p:txBody>
      </p:sp>
      <p:sp>
        <p:nvSpPr>
          <p:cNvPr id="20" name="TextBox 19"/>
          <p:cNvSpPr txBox="1"/>
          <p:nvPr/>
        </p:nvSpPr>
        <p:spPr>
          <a:xfrm>
            <a:off x="23260" y="2703336"/>
            <a:ext cx="9062242" cy="400110"/>
          </a:xfrm>
          <a:prstGeom prst="rect">
            <a:avLst/>
          </a:prstGeom>
          <a:noFill/>
          <a:ln>
            <a:solidFill>
              <a:srgbClr val="FFFF00"/>
            </a:solidFill>
          </a:ln>
        </p:spPr>
        <p:txBody>
          <a:bodyPr wrap="square" rtlCol="0">
            <a:spAutoFit/>
          </a:bodyPr>
          <a:lstStyle/>
          <a:p>
            <a:r>
              <a:rPr lang="en-US" sz="2000" strike="sngStrike" dirty="0" smtClean="0">
                <a:solidFill>
                  <a:srgbClr val="FFFF00"/>
                </a:solidFill>
                <a:latin typeface="Times New Roman" charset="0"/>
                <a:ea typeface="Times New Roman" charset="0"/>
                <a:cs typeface="Times New Roman" charset="0"/>
              </a:rPr>
              <a:t>Judged by Church leaders</a:t>
            </a:r>
            <a:r>
              <a:rPr lang="en-US" sz="2000" dirty="0" smtClean="0">
                <a:solidFill>
                  <a:srgbClr val="FFFF00"/>
                </a:solidFill>
                <a:latin typeface="Times New Roman" charset="0"/>
                <a:ea typeface="Times New Roman" charset="0"/>
                <a:cs typeface="Times New Roman" charset="0"/>
              </a:rPr>
              <a:t> /  </a:t>
            </a:r>
            <a:r>
              <a:rPr lang="en-US" sz="2000" strike="sngStrike" dirty="0" smtClean="0">
                <a:solidFill>
                  <a:srgbClr val="FFFF00"/>
                </a:solidFill>
                <a:latin typeface="Times New Roman" charset="0"/>
                <a:ea typeface="Times New Roman" charset="0"/>
                <a:cs typeface="Times New Roman" charset="0"/>
              </a:rPr>
              <a:t>Judged by self </a:t>
            </a:r>
            <a:r>
              <a:rPr lang="en-US" sz="2000" dirty="0" smtClean="0">
                <a:solidFill>
                  <a:srgbClr val="FFFF00"/>
                </a:solidFill>
                <a:latin typeface="Times New Roman" charset="0"/>
                <a:ea typeface="Times New Roman" charset="0"/>
                <a:cs typeface="Times New Roman" charset="0"/>
              </a:rPr>
              <a:t> / Judged by God (the only one that counts)</a:t>
            </a:r>
            <a:endParaRPr lang="en-AU" sz="2000" dirty="0">
              <a:solidFill>
                <a:srgbClr val="FFFF00"/>
              </a:solidFill>
              <a:latin typeface="Times New Roman" charset="0"/>
              <a:ea typeface="Times New Roman" charset="0"/>
              <a:cs typeface="Times New Roman" charset="0"/>
            </a:endParaRPr>
          </a:p>
        </p:txBody>
      </p:sp>
      <p:sp>
        <p:nvSpPr>
          <p:cNvPr id="21" name="TextBox 20"/>
          <p:cNvSpPr txBox="1"/>
          <p:nvPr/>
        </p:nvSpPr>
        <p:spPr>
          <a:xfrm>
            <a:off x="1187624" y="3159379"/>
            <a:ext cx="6291475" cy="707886"/>
          </a:xfrm>
          <a:prstGeom prst="rect">
            <a:avLst/>
          </a:prstGeom>
          <a:noFill/>
          <a:ln>
            <a:solidFill>
              <a:schemeClr val="bg1"/>
            </a:solidFill>
          </a:ln>
        </p:spPr>
        <p:txBody>
          <a:bodyPr wrap="square" rtlCol="0">
            <a:spAutoFit/>
          </a:bodyPr>
          <a:lstStyle/>
          <a:p>
            <a:pPr algn="ctr"/>
            <a:r>
              <a:rPr lang="en-US" sz="2000" dirty="0" smtClean="0">
                <a:solidFill>
                  <a:schemeClr val="bg1"/>
                </a:solidFill>
                <a:latin typeface="Times New Roman" charset="0"/>
                <a:ea typeface="Times New Roman" charset="0"/>
                <a:cs typeface="Times New Roman" charset="0"/>
              </a:rPr>
              <a:t>Chapters 3 &amp; 4 hammer the accountability of teachers</a:t>
            </a:r>
          </a:p>
          <a:p>
            <a:pPr algn="ctr"/>
            <a:r>
              <a:rPr lang="en-US" sz="2000" dirty="0" smtClean="0">
                <a:solidFill>
                  <a:schemeClr val="bg1"/>
                </a:solidFill>
                <a:latin typeface="Times New Roman" charset="0"/>
                <a:ea typeface="Times New Roman" charset="0"/>
                <a:cs typeface="Times New Roman" charset="0"/>
              </a:rPr>
              <a:t>Surprise!!!  You’re accountable too!!!</a:t>
            </a:r>
            <a:endParaRPr lang="en-AU" sz="20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657887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xEl>
                                              <p:pRg st="1" end="1"/>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11" grpId="0" uiExpand="1" build="p"/>
      <p:bldP spid="12" grpId="0"/>
      <p:bldP spid="13" grpId="0" uiExpand="1" build="p"/>
      <p:bldP spid="14" grpId="0"/>
      <p:bldP spid="17" grpId="0"/>
      <p:bldP spid="18" grpId="0"/>
      <p:bldP spid="20"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1938992"/>
          </a:xfrm>
          <a:prstGeom prst="rect">
            <a:avLst/>
          </a:prstGeom>
          <a:noFill/>
          <a:ln w="9525">
            <a:noFill/>
            <a:miter lim="800000"/>
            <a:headEnd/>
            <a:tailEnd/>
          </a:ln>
        </p:spPr>
        <p:txBody>
          <a:bodyPr wrap="square">
            <a:prstTxWarp prst="textNoShape">
              <a:avLst/>
            </a:prstTxWarp>
            <a:spAutoFit/>
          </a:bodyPr>
          <a:lstStyle/>
          <a:p>
            <a:r>
              <a:rPr lang="en-AU" sz="3000" b="1" baseline="30000" dirty="0" smtClean="0">
                <a:solidFill>
                  <a:schemeClr val="bg1"/>
                </a:solidFill>
                <a:latin typeface="Times New Roman" charset="0"/>
                <a:ea typeface="Arial" charset="0"/>
              </a:rPr>
              <a:t>8</a:t>
            </a:r>
            <a:r>
              <a:rPr lang="en-AU" sz="3000" b="1" baseline="30000" dirty="0">
                <a:solidFill>
                  <a:schemeClr val="bg1"/>
                </a:solidFill>
                <a:latin typeface="Times New Roman" charset="0"/>
                <a:ea typeface="Arial" charset="0"/>
              </a:rPr>
              <a:t> </a:t>
            </a:r>
            <a:r>
              <a:rPr lang="en-AU" sz="3000" dirty="0">
                <a:solidFill>
                  <a:schemeClr val="bg1"/>
                </a:solidFill>
                <a:latin typeface="Times New Roman" charset="0"/>
                <a:ea typeface="Arial" charset="0"/>
              </a:rPr>
              <a:t>Already you have all you want! Already you have become rich! Without us you have become kings! And would that you did reign, so that we might share the rule with you!</a:t>
            </a:r>
            <a:r>
              <a:rPr lang="en-GB" sz="3000" dirty="0">
                <a:solidFill>
                  <a:schemeClr val="bg1"/>
                </a:solidFill>
              </a:rPr>
              <a:t> </a:t>
            </a:r>
            <a:endParaRPr lang="en-GB" sz="30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874316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56280</TotalTime>
  <Words>533</Words>
  <Application>Microsoft Macintosh PowerPoint</Application>
  <PresentationFormat>On-screen Show (16:10)</PresentationFormat>
  <Paragraphs>62</Paragraphs>
  <Slides>12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722</cp:revision>
  <cp:lastPrinted>2017-12-06T08:10:34Z</cp:lastPrinted>
  <dcterms:created xsi:type="dcterms:W3CDTF">2016-11-04T06:28:01Z</dcterms:created>
  <dcterms:modified xsi:type="dcterms:W3CDTF">2017-12-06T08:19:40Z</dcterms:modified>
</cp:coreProperties>
</file>